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6" r:id="rId2"/>
    <p:sldId id="257" r:id="rId3"/>
    <p:sldId id="278" r:id="rId4"/>
    <p:sldId id="261" r:id="rId5"/>
    <p:sldId id="262" r:id="rId6"/>
    <p:sldId id="277" r:id="rId7"/>
    <p:sldId id="263" r:id="rId8"/>
    <p:sldId id="279" r:id="rId9"/>
    <p:sldId id="280" r:id="rId10"/>
    <p:sldId id="275" r:id="rId11"/>
    <p:sldId id="274" r:id="rId12"/>
    <p:sldId id="276" r:id="rId13"/>
    <p:sldId id="267" r:id="rId14"/>
    <p:sldId id="268" r:id="rId15"/>
    <p:sldId id="269" r:id="rId16"/>
    <p:sldId id="271" r:id="rId17"/>
    <p:sldId id="272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82D50-4903-43E6-9FA8-48DFE7C9F758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A310D-38BB-468B-952A-38B1D450DD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927AD-9EA6-4B06-8CEB-9842316634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883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8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6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6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2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5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8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4560C-E380-1943-B5D7-49A23CA338C0}" type="datetimeFigureOut">
              <a:rPr lang="en-US" smtClean="0"/>
              <a:pPr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DACDF-E1A9-A04C-A5FF-FC2443684B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OM_Powerpoint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9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1840" y="1574800"/>
            <a:ext cx="8524240" cy="20256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New York City Vehicle Collision Analysis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by:</a:t>
            </a:r>
          </a:p>
          <a:p>
            <a:r>
              <a:rPr lang="en-US" dirty="0"/>
              <a:t>Pranav Kothawade</a:t>
            </a:r>
          </a:p>
          <a:p>
            <a:r>
              <a:rPr lang="en-US" dirty="0"/>
              <a:t>pdk190000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45360" y="2854960"/>
            <a:ext cx="7985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30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3765"/>
            <a:ext cx="11125200" cy="985693"/>
          </a:xfrm>
        </p:spPr>
        <p:txBody>
          <a:bodyPr/>
          <a:lstStyle/>
          <a:p>
            <a:r>
              <a:rPr lang="en-US" b="1" dirty="0"/>
              <a:t>Hour wise classification of number of collisions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186974"/>
            <a:ext cx="6582694" cy="4305901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742240" y="2492914"/>
            <a:ext cx="3754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Maximum collisions take place around 8AM and 5-6PM. These are peak times for office travel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Maximum injuries are occurring during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96735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879549"/>
            <a:ext cx="10972800" cy="1143000"/>
          </a:xfrm>
        </p:spPr>
        <p:txBody>
          <a:bodyPr>
            <a:noAutofit/>
          </a:bodyPr>
          <a:lstStyle/>
          <a:p>
            <a:br>
              <a:rPr lang="en-US" b="1" dirty="0"/>
            </a:br>
            <a:r>
              <a:rPr lang="en-US" b="1" dirty="0"/>
              <a:t>Analysis based on day of the week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36" y="2307180"/>
            <a:ext cx="6707521" cy="435133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09600" y="250666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Friday is the day of the week where we would ideally encounter most of the Collisions</a:t>
            </a:r>
          </a:p>
        </p:txBody>
      </p:sp>
    </p:spTree>
    <p:extLst>
      <p:ext uri="{BB962C8B-B14F-4D97-AF65-F5344CB8AC3E}">
        <p14:creationId xmlns:p14="http://schemas.microsoft.com/office/powerpoint/2010/main" val="117344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1" y="1925573"/>
            <a:ext cx="6619009" cy="493242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24948" y="2216117"/>
            <a:ext cx="37545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see that number of injuries are more during the peak hours 8 AM and 5PM as inferred earlier</a:t>
            </a:r>
          </a:p>
          <a:p>
            <a:r>
              <a:rPr lang="en-US" dirty="0"/>
              <a:t>Tuesdays and Wednesdays turn out to be exceptions.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782573"/>
            <a:ext cx="10972800" cy="1143000"/>
          </a:xfrm>
        </p:spPr>
        <p:txBody>
          <a:bodyPr/>
          <a:lstStyle/>
          <a:p>
            <a:r>
              <a:rPr lang="en-US" b="1" dirty="0"/>
              <a:t>Number of Persons Injured Over time</a:t>
            </a:r>
          </a:p>
        </p:txBody>
      </p:sp>
    </p:spTree>
    <p:extLst>
      <p:ext uri="{BB962C8B-B14F-4D97-AF65-F5344CB8AC3E}">
        <p14:creationId xmlns:p14="http://schemas.microsoft.com/office/powerpoint/2010/main" val="248096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84256-63FB-4466-8AC5-5BED933A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35" y="762692"/>
            <a:ext cx="10515600" cy="1058430"/>
          </a:xfrm>
        </p:spPr>
        <p:txBody>
          <a:bodyPr>
            <a:noAutofit/>
          </a:bodyPr>
          <a:lstStyle/>
          <a:p>
            <a:r>
              <a:rPr lang="en-US" sz="3200" b="1" dirty="0"/>
              <a:t>Top Contributing factors to Motor Vehicle Collisions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C620AB47-7DE1-4C98-92B6-AAFEC3848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5" y="1565166"/>
            <a:ext cx="6442365" cy="572431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30382" y="225165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Driver Inattention caused the most collisions.</a:t>
            </a:r>
          </a:p>
          <a:p>
            <a:r>
              <a:rPr lang="en-US" dirty="0"/>
              <a:t>This might be because of attention towards Mobile Phone, Music or even other person.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13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AFFA-0344-4F61-9A2D-09230CAC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26" y="844180"/>
            <a:ext cx="4658591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LINEAR REGRESSION</a:t>
            </a:r>
            <a:endParaRPr lang="en-US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4EF2A95B-E735-40E1-825C-DF7679AC6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35" y="2169743"/>
            <a:ext cx="6504039" cy="429731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83391" y="2328316"/>
            <a:ext cx="3546764" cy="5096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F-static is 422.8 &amp; is significant. </a:t>
            </a:r>
          </a:p>
          <a:p>
            <a:r>
              <a:rPr lang="en-US" sz="2000" dirty="0"/>
              <a:t>Also P values are close to zero. </a:t>
            </a:r>
          </a:p>
          <a:p>
            <a:r>
              <a:rPr lang="en-US" sz="2000" dirty="0"/>
              <a:t>But R-squared is very low, hence insignificant. </a:t>
            </a:r>
          </a:p>
          <a:p>
            <a:r>
              <a:rPr lang="en-US" sz="2000" dirty="0"/>
              <a:t>We thus predict injuries on an hourly basis using polynomial regression.</a:t>
            </a:r>
          </a:p>
        </p:txBody>
      </p:sp>
    </p:spTree>
    <p:extLst>
      <p:ext uri="{BB962C8B-B14F-4D97-AF65-F5344CB8AC3E}">
        <p14:creationId xmlns:p14="http://schemas.microsoft.com/office/powerpoint/2010/main" val="23792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62C5B-F776-48B9-A9CD-79BB9B46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70986"/>
            <a:ext cx="10972800" cy="1143000"/>
          </a:xfrm>
        </p:spPr>
        <p:txBody>
          <a:bodyPr>
            <a:noAutofit/>
          </a:bodyPr>
          <a:lstStyle/>
          <a:p>
            <a:br>
              <a:rPr lang="en-US" b="1" dirty="0"/>
            </a:br>
            <a:r>
              <a:rPr lang="en-US" b="1" dirty="0"/>
              <a:t>Number of People Injured per hour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6159B4A9-83D9-4663-A945-E8EB5946E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" y="2328545"/>
            <a:ext cx="6817413" cy="4351338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586870" y="250666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Highest Number of Injuries between 16:00- 17:00hrs which can be inferred from previous slides as well.</a:t>
            </a:r>
          </a:p>
        </p:txBody>
      </p:sp>
    </p:spTree>
    <p:extLst>
      <p:ext uri="{BB962C8B-B14F-4D97-AF65-F5344CB8AC3E}">
        <p14:creationId xmlns:p14="http://schemas.microsoft.com/office/powerpoint/2010/main" val="18116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3B1A1-D256-40FC-8B15-1A535987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9466"/>
            <a:ext cx="109728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Number of People Injured per hour using Polynomial Regressions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68FECCFD-6D01-4A8B-9522-E132A5050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5" y="2193608"/>
            <a:ext cx="7373405" cy="4664392"/>
          </a:xfrm>
          <a:blipFill>
            <a:blip r:embed="rId4"/>
            <a:tile tx="0" ty="0" sx="100000" sy="100000" flip="none" algn="tl"/>
          </a:blip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467600" y="2106180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Polynomial Regression of power 3 covers most of the points and hence fits our data closely</a:t>
            </a:r>
          </a:p>
        </p:txBody>
      </p:sp>
    </p:spTree>
    <p:extLst>
      <p:ext uri="{BB962C8B-B14F-4D97-AF65-F5344CB8AC3E}">
        <p14:creationId xmlns:p14="http://schemas.microsoft.com/office/powerpoint/2010/main" val="104653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C7A7-C017-4768-9AEC-AFBB6020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34916"/>
            <a:ext cx="10972800" cy="1143000"/>
          </a:xfrm>
        </p:spPr>
        <p:txBody>
          <a:bodyPr/>
          <a:lstStyle/>
          <a:p>
            <a:r>
              <a:rPr lang="en-US" b="1" dirty="0"/>
              <a:t>Original vs Predicted Model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BB2340F7-BE60-4D63-B03E-5BFC4BC5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45" y="1977916"/>
            <a:ext cx="7588468" cy="4892992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137340" y="2248743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evident from the graph, our original model and the fitted model are very close except for 1 deviation. </a:t>
            </a:r>
          </a:p>
          <a:p>
            <a:r>
              <a:rPr lang="en-US" dirty="0"/>
              <a:t>So the predictions are pretty accurate.</a:t>
            </a:r>
          </a:p>
        </p:txBody>
      </p:sp>
    </p:spTree>
    <p:extLst>
      <p:ext uri="{BB962C8B-B14F-4D97-AF65-F5344CB8AC3E}">
        <p14:creationId xmlns:p14="http://schemas.microsoft.com/office/powerpoint/2010/main" val="256627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618-026F-4490-9471-384963A3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500" y="1075748"/>
            <a:ext cx="10515600" cy="964912"/>
          </a:xfrm>
        </p:spPr>
        <p:txBody>
          <a:bodyPr>
            <a:normAutofit/>
          </a:bodyPr>
          <a:lstStyle/>
          <a:p>
            <a:r>
              <a:rPr lang="en-US" sz="4800" b="1" dirty="0"/>
              <a:t>BOKEH PLOT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D0631A90-6614-4F35-89C9-5AC99BCCE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9" y="1384797"/>
            <a:ext cx="5006022" cy="519143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930736" y="2040660"/>
            <a:ext cx="44161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Plot a </a:t>
            </a:r>
            <a:r>
              <a:rPr lang="en-US" dirty="0" err="1"/>
              <a:t>Bokeh</a:t>
            </a:r>
            <a:r>
              <a:rPr lang="en-US" dirty="0"/>
              <a:t> Plot of number of people injured at a particular location using the latitude and longitude data. </a:t>
            </a:r>
          </a:p>
          <a:p>
            <a:r>
              <a:rPr lang="en-US" dirty="0"/>
              <a:t>We can thus visualize which areas are more vulnerable to accidents on Google Maps.</a:t>
            </a:r>
          </a:p>
        </p:txBody>
      </p:sp>
    </p:spTree>
    <p:extLst>
      <p:ext uri="{BB962C8B-B14F-4D97-AF65-F5344CB8AC3E}">
        <p14:creationId xmlns:p14="http://schemas.microsoft.com/office/powerpoint/2010/main" val="42948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191"/>
            <a:ext cx="10515600" cy="120534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290" y="2335983"/>
            <a:ext cx="10515600" cy="2943803"/>
          </a:xfrm>
        </p:spPr>
        <p:txBody>
          <a:bodyPr/>
          <a:lstStyle/>
          <a:p>
            <a:r>
              <a:rPr lang="en-US" dirty="0"/>
              <a:t>Based on top contributing factors that lead to collision and the time and location, we can curb the same by strict patrolling and providing driver education.</a:t>
            </a:r>
          </a:p>
          <a:p>
            <a:r>
              <a:rPr lang="en-US" dirty="0"/>
              <a:t>The dataset can be further analyzed to get more meaningful insights.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28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5DCEF-8D24-4252-B469-2B9A72CA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b="1" dirty="0"/>
              <a:t>ABOUT NYC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3CFF9-F8EC-4FEC-8DC3-52629BFE34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9" y="1168775"/>
            <a:ext cx="3028700" cy="4520449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3865202" cy="452045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Data has been acquired from NYC Open Data</a:t>
            </a:r>
          </a:p>
          <a:p>
            <a:r>
              <a:rPr lang="en-US" dirty="0"/>
              <a:t>This dataset has 644099 rows &amp; 19 columns</a:t>
            </a:r>
          </a:p>
          <a:p>
            <a:r>
              <a:rPr lang="en-US" dirty="0"/>
              <a:t>The Data is filtered and few values are taken for each month</a:t>
            </a:r>
          </a:p>
          <a:p>
            <a:r>
              <a:rPr lang="en-US" dirty="0"/>
              <a:t>Some of the key attributes of this dataset include: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Types of Accidents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Contributing Factors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468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28701"/>
            <a:ext cx="10972800" cy="11430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900" b="1" dirty="0"/>
              <a:t>Problem Statement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Analyzing the factors that affect vehicle collisions in 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EA351-31BC-4CA6-B771-4D7E579E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23278"/>
            <a:ext cx="10972800" cy="1143000"/>
          </a:xfrm>
        </p:spPr>
        <p:txBody>
          <a:bodyPr/>
          <a:lstStyle/>
          <a:p>
            <a:r>
              <a:rPr lang="en-US" b="1" dirty="0"/>
              <a:t>Number of Persons Injured Per Month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D9956531-9D84-4CEC-BD6F-8DFC11FB2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905" y="1825625"/>
            <a:ext cx="7001852" cy="449642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Maximum number of injuries have occurred in the month of May-Oct</a:t>
            </a:r>
          </a:p>
        </p:txBody>
      </p:sp>
    </p:spTree>
    <p:extLst>
      <p:ext uri="{BB962C8B-B14F-4D97-AF65-F5344CB8AC3E}">
        <p14:creationId xmlns:p14="http://schemas.microsoft.com/office/powerpoint/2010/main" val="181827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5D1AB-9AC0-483B-86CB-C0EE597DC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5143"/>
            <a:ext cx="10972800" cy="1143000"/>
          </a:xfrm>
        </p:spPr>
        <p:txBody>
          <a:bodyPr/>
          <a:lstStyle/>
          <a:p>
            <a:r>
              <a:rPr lang="en-US" b="1" dirty="0"/>
              <a:t>Number of Persons Killed Per Month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3F8136C8-89F0-4589-8F58-B7F5031F6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850" y="2163145"/>
            <a:ext cx="6287377" cy="4420217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09600" y="223661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Maximum number of deaths have occurred in the month of July-August</a:t>
            </a:r>
          </a:p>
        </p:txBody>
      </p:sp>
    </p:spTree>
    <p:extLst>
      <p:ext uri="{BB962C8B-B14F-4D97-AF65-F5344CB8AC3E}">
        <p14:creationId xmlns:p14="http://schemas.microsoft.com/office/powerpoint/2010/main" val="11403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96" y="1146821"/>
            <a:ext cx="11260282" cy="1079211"/>
          </a:xfrm>
        </p:spPr>
        <p:txBody>
          <a:bodyPr>
            <a:noAutofit/>
          </a:bodyPr>
          <a:lstStyle/>
          <a:p>
            <a:r>
              <a:rPr lang="en-US" b="1" dirty="0"/>
              <a:t>Month wise classification of number of collisions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2" y="2362679"/>
            <a:ext cx="5047904" cy="4565659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784929" y="2505796"/>
            <a:ext cx="4520807" cy="427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There are less collisions, injuries and deaths between the months Nov-Feb.</a:t>
            </a:r>
          </a:p>
          <a:p>
            <a:r>
              <a:rPr lang="en-US" sz="2000" dirty="0"/>
              <a:t>As these are cold times of the year people might rather take public transport.</a:t>
            </a:r>
          </a:p>
          <a:p>
            <a:r>
              <a:rPr lang="en-US" sz="2000" dirty="0"/>
              <a:t>As this is also time for Holidays people usually spend their time with their families.</a:t>
            </a:r>
          </a:p>
        </p:txBody>
      </p:sp>
    </p:spTree>
    <p:extLst>
      <p:ext uri="{BB962C8B-B14F-4D97-AF65-F5344CB8AC3E}">
        <p14:creationId xmlns:p14="http://schemas.microsoft.com/office/powerpoint/2010/main" val="33861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20" y="684366"/>
            <a:ext cx="11617036" cy="1325563"/>
          </a:xfrm>
        </p:spPr>
        <p:txBody>
          <a:bodyPr/>
          <a:lstStyle/>
          <a:p>
            <a:r>
              <a:rPr lang="en-US" b="1" dirty="0"/>
              <a:t>Number of persons injured per Day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7A7AFCC7-7777-4363-957F-711A1E84C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20" y="2126787"/>
            <a:ext cx="6357314" cy="4366087"/>
          </a:xfrm>
          <a:blipFill>
            <a:blip r:embed="rId4"/>
            <a:tile tx="0" ty="0" sx="100000" sy="100000" flip="none" algn="tl"/>
          </a:blipFill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7734886" y="2506662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do not have any inference here with respect to the day of the month.</a:t>
            </a:r>
          </a:p>
        </p:txBody>
      </p:sp>
    </p:spTree>
    <p:extLst>
      <p:ext uri="{BB962C8B-B14F-4D97-AF65-F5344CB8AC3E}">
        <p14:creationId xmlns:p14="http://schemas.microsoft.com/office/powerpoint/2010/main" val="237251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5143"/>
            <a:ext cx="10972800" cy="1143000"/>
          </a:xfrm>
        </p:spPr>
        <p:txBody>
          <a:bodyPr/>
          <a:lstStyle/>
          <a:p>
            <a:r>
              <a:rPr lang="en-US" b="1" dirty="0"/>
              <a:t>Number of persons injured per Hour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55" y="2144419"/>
            <a:ext cx="6788671" cy="430501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8035636" y="2144419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Maximum number of injuries have occurred during 16:00-18:00hours</a:t>
            </a:r>
          </a:p>
          <a:p>
            <a:r>
              <a:rPr lang="en-US" dirty="0"/>
              <a:t>This also indicates that accidents happen after office work hours</a:t>
            </a:r>
          </a:p>
        </p:txBody>
      </p:sp>
    </p:spTree>
    <p:extLst>
      <p:ext uri="{BB962C8B-B14F-4D97-AF65-F5344CB8AC3E}">
        <p14:creationId xmlns:p14="http://schemas.microsoft.com/office/powerpoint/2010/main" val="362622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530A286-7EC6-49E7-BC28-F218252C0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5750"/>
            <a:ext cx="10515600" cy="1325563"/>
          </a:xfrm>
        </p:spPr>
        <p:txBody>
          <a:bodyPr/>
          <a:lstStyle/>
          <a:p>
            <a:r>
              <a:rPr lang="en-US" b="1" dirty="0"/>
              <a:t>Number of persons Killed per Hour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03" y="1741055"/>
            <a:ext cx="5939997" cy="489729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BA5451-7B0C-4413-8E0F-2B6EE80A3567}"/>
              </a:ext>
            </a:extLst>
          </p:cNvPr>
          <p:cNvSpPr txBox="1">
            <a:spLocks/>
          </p:cNvSpPr>
          <p:nvPr/>
        </p:nvSpPr>
        <p:spPr>
          <a:xfrm>
            <a:off x="679510" y="2623168"/>
            <a:ext cx="35467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Interestingly we have a large number of people killed around 4AM.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  <a:cs typeface="Arial" charset="0"/>
              </a:rPr>
              <a:t>This may indicate drunk driving post 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37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527</Words>
  <Application>Microsoft Office PowerPoint</Application>
  <PresentationFormat>Widescreen</PresentationFormat>
  <Paragraphs>63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1_Office Theme</vt:lpstr>
      <vt:lpstr>New York City Vehicle Collision Analysis </vt:lpstr>
      <vt:lpstr>ABOUT NYC DATASET</vt:lpstr>
      <vt:lpstr> Problem Statement </vt:lpstr>
      <vt:lpstr>Number of Persons Injured Per Month</vt:lpstr>
      <vt:lpstr>Number of Persons Killed Per Month</vt:lpstr>
      <vt:lpstr>Month wise classification of number of collisions</vt:lpstr>
      <vt:lpstr>Number of persons injured per Day</vt:lpstr>
      <vt:lpstr>Number of persons injured per Hour</vt:lpstr>
      <vt:lpstr>Number of persons Killed per Hour</vt:lpstr>
      <vt:lpstr>Hour wise classification of number of collisions</vt:lpstr>
      <vt:lpstr> Analysis based on day of the week </vt:lpstr>
      <vt:lpstr>Number of Persons Injured Over time</vt:lpstr>
      <vt:lpstr>Top Contributing factors to Motor Vehicle Collisions</vt:lpstr>
      <vt:lpstr>LINEAR REGRESSION</vt:lpstr>
      <vt:lpstr> Number of People Injured per hour </vt:lpstr>
      <vt:lpstr>Number of People Injured per hour using Polynomial Regressions </vt:lpstr>
      <vt:lpstr>Original vs Predicted Model</vt:lpstr>
      <vt:lpstr>BOKEH PLOT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City Vehicle Collision Analysis </dc:title>
  <dc:creator>Kothawade, Pranav D</dc:creator>
  <cp:lastModifiedBy>Kothawade, Pranav D</cp:lastModifiedBy>
  <cp:revision>1</cp:revision>
  <dcterms:created xsi:type="dcterms:W3CDTF">2020-02-04T22:54:43Z</dcterms:created>
  <dcterms:modified xsi:type="dcterms:W3CDTF">2020-02-04T23:00:32Z</dcterms:modified>
</cp:coreProperties>
</file>